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4">
  <p:sldMasterIdLst>
    <p:sldMasterId id="2147483673" r:id="rId1"/>
  </p:sldMasterIdLst>
  <p:notesMasterIdLst>
    <p:notesMasterId r:id="rId47"/>
  </p:notesMasterIdLst>
  <p:sldIdLst>
    <p:sldId id="257" r:id="rId2"/>
    <p:sldId id="258" r:id="rId3"/>
    <p:sldId id="321" r:id="rId4"/>
    <p:sldId id="276" r:id="rId5"/>
    <p:sldId id="320" r:id="rId6"/>
    <p:sldId id="318" r:id="rId7"/>
    <p:sldId id="322" r:id="rId8"/>
    <p:sldId id="319" r:id="rId9"/>
    <p:sldId id="317" r:id="rId10"/>
    <p:sldId id="277" r:id="rId11"/>
    <p:sldId id="279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323" r:id="rId21"/>
    <p:sldId id="289" r:id="rId22"/>
    <p:sldId id="290" r:id="rId23"/>
    <p:sldId id="292" r:id="rId24"/>
    <p:sldId id="293" r:id="rId25"/>
    <p:sldId id="294" r:id="rId26"/>
    <p:sldId id="295" r:id="rId27"/>
    <p:sldId id="296" r:id="rId28"/>
    <p:sldId id="297" r:id="rId29"/>
    <p:sldId id="298" r:id="rId30"/>
    <p:sldId id="299" r:id="rId31"/>
    <p:sldId id="300" r:id="rId32"/>
    <p:sldId id="301" r:id="rId33"/>
    <p:sldId id="303" r:id="rId34"/>
    <p:sldId id="304" r:id="rId35"/>
    <p:sldId id="305" r:id="rId36"/>
    <p:sldId id="306" r:id="rId37"/>
    <p:sldId id="307" r:id="rId38"/>
    <p:sldId id="308" r:id="rId39"/>
    <p:sldId id="309" r:id="rId40"/>
    <p:sldId id="310" r:id="rId41"/>
    <p:sldId id="311" r:id="rId42"/>
    <p:sldId id="312" r:id="rId43"/>
    <p:sldId id="313" r:id="rId44"/>
    <p:sldId id="314" r:id="rId45"/>
    <p:sldId id="316" r:id="rId46"/>
  </p:sldIdLst>
  <p:sldSz cx="9144000" cy="6858000" type="screen4x3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218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6400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FE486-98A3-4513-9128-0B1B274ECF69}" type="datetimeFigureOut">
              <a:rPr lang="de-DE" smtClean="0"/>
              <a:t>06.08.2026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52" y="4750817"/>
            <a:ext cx="5438775" cy="388717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2" y="9378477"/>
            <a:ext cx="2946400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49688" y="9378477"/>
            <a:ext cx="2946400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BA7E31-F276-475B-A174-A643D5E6865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68019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50C3C-2C74-43FD-937D-DB8CD96F4341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Schuljahresplanung 2022/2023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‹Nr.›</a:t>
            </a:fld>
            <a:endParaRPr lang="de-DE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96218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2B9F6-3F10-4DEB-A78F-C201D42129CA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Schuljahresplanung 2022/2023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77435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555E3-FF9E-4FCF-BA13-BEE87D08C6EC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Schuljahresplanung 2022/2023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‹Nr.›</a:t>
            </a:fld>
            <a:endParaRPr lang="de-DE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5842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52F81-BA54-46AE-B304-8E7DEBDD7185}" type="datetime1">
              <a:rPr lang="de-DE" smtClean="0"/>
              <a:t>06.08.2026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Schuljahresplanung 2022/2023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57350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47742-AD3C-4C65-97BE-73C85CF6F7D2}" type="datetime1">
              <a:rPr lang="de-DE" smtClean="0"/>
              <a:t>06.08.2026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Schuljahresplanung 2022/2023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05724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28D18-E793-4C4A-93C7-E8B3E69F7F62}" type="datetime1">
              <a:rPr lang="de-DE" smtClean="0"/>
              <a:t>06.08.2026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Schuljahresplanung 2022/2023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4085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A1A1-1116-4983-B6EE-E3F2365D4B79}" type="datetime1">
              <a:rPr lang="de-DE" smtClean="0"/>
              <a:t>06.08.2026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DE"/>
              <a:t>Schuljahresplanung 2022/2023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8443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01B8F110-F42B-403D-B2CD-C23ECAE5CF7E}" type="datetime1">
              <a:rPr lang="de-DE" smtClean="0"/>
              <a:t>06.08.2026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de-DE"/>
              <a:t>Schuljahresplanung 2022/2023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942BD26-1FBF-4624-8317-48B8BEF731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11305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E0573-3621-4979-8679-F9079F548344}" type="datetime1">
              <a:rPr lang="de-DE" smtClean="0"/>
              <a:t>06.08.2026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Schuljahresplanung 2022/2023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7227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68E3A-E124-491D-82F1-8D653FC63374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Schuljahresplanung 2022/2023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56438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398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0F14-50F7-48C2-8526-9761EC306448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Schuljahresplanung 2022/2023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746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BD71D-998F-484B-8D3B-D03C0893033D}" type="datetime1">
              <a:rPr lang="de-DE" smtClean="0"/>
              <a:t>06.08.2026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Schuljahresplanung 2022/2023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62566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8A2427D-72F2-4E1F-8D02-FEDCC825D7F3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de-DE"/>
              <a:t>Schuljahresplanung 2022/2023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942BD26-1FBF-4624-8317-48B8BEF731D7}" type="slidenum">
              <a:rPr lang="de-DE" smtClean="0"/>
              <a:t>‹Nr.›</a:t>
            </a:fld>
            <a:endParaRPr lang="de-DE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3413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60" r:id="rId12"/>
  </p:sldLayoutIdLst>
  <p:hf hd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1520" y="5157192"/>
            <a:ext cx="8712968" cy="1292696"/>
          </a:xfrm>
        </p:spPr>
        <p:txBody>
          <a:bodyPr>
            <a:noAutofit/>
          </a:bodyPr>
          <a:lstStyle/>
          <a:p>
            <a:pPr algn="ctr"/>
            <a:r>
              <a:rPr lang="de-DE" sz="4000" dirty="0">
                <a:latin typeface="Arial" pitchFamily="34" charset="0"/>
                <a:cs typeface="Arial" pitchFamily="34" charset="0"/>
              </a:rPr>
              <a:t>SCHULJAHRESPLAN</a:t>
            </a:r>
            <a:br>
              <a:rPr lang="de-DE" sz="4000" dirty="0">
                <a:latin typeface="Arial" pitchFamily="34" charset="0"/>
                <a:cs typeface="Arial" pitchFamily="34" charset="0"/>
              </a:rPr>
            </a:br>
            <a:r>
              <a:rPr lang="de-DE" sz="4000" dirty="0">
                <a:latin typeface="Arial" pitchFamily="34" charset="0"/>
                <a:cs typeface="Arial" pitchFamily="34" charset="0"/>
              </a:rPr>
              <a:t> 2026/2027</a:t>
            </a:r>
          </a:p>
        </p:txBody>
      </p:sp>
      <p:pic>
        <p:nvPicPr>
          <p:cNvPr id="5" name="Bildplatzhalter 4"/>
          <p:cNvPicPr>
            <a:picLocks noGrp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81" b="15181"/>
          <a:stretch>
            <a:fillRect/>
          </a:stretch>
        </p:blipFill>
        <p:spPr bwMode="auto">
          <a:prstGeom prst="rect">
            <a:avLst/>
          </a:prstGeom>
          <a:noFill/>
        </p:spPr>
      </p:pic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04A61-3F5C-4CA2-8E68-8B9FC9511188}" type="datetime1">
              <a:rPr lang="de-DE" smtClean="0"/>
              <a:t>06.08.2026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Schuljahresplanung 2026/2027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6961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/>
              <a:t> </a:t>
            </a:r>
            <a:br>
              <a:rPr lang="de-DE" sz="4000" dirty="0"/>
            </a:br>
            <a:r>
              <a:rPr lang="de-DE" sz="4000" b="1" dirty="0"/>
              <a:t>Wöchentliche Termine</a:t>
            </a:r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822960" y="1845734"/>
            <a:ext cx="7781488" cy="4463586"/>
          </a:xfrm>
        </p:spPr>
        <p:txBody>
          <a:bodyPr>
            <a:normAutofit fontScale="25000" lnSpcReduction="20000"/>
          </a:bodyPr>
          <a:lstStyle/>
          <a:p>
            <a:pPr lvl="0"/>
            <a:endParaRPr lang="de-DE" sz="2500" b="1" dirty="0"/>
          </a:p>
          <a:p>
            <a:pPr lvl="0"/>
            <a:r>
              <a:rPr lang="de-DE" sz="5600" b="1" dirty="0"/>
              <a:t>Montag: 14.00 Uhr Konferenztag</a:t>
            </a:r>
            <a:r>
              <a:rPr lang="de-DE" sz="5600" dirty="0"/>
              <a:t> </a:t>
            </a:r>
            <a:r>
              <a:rPr lang="de-DE" sz="4800" dirty="0"/>
              <a:t>und </a:t>
            </a:r>
            <a:r>
              <a:rPr lang="de-DE" sz="5600" b="1" dirty="0"/>
              <a:t>Freitag: 14.00 Uhr </a:t>
            </a:r>
            <a:r>
              <a:rPr lang="de-DE" sz="4800" b="1" dirty="0"/>
              <a:t>(Ausweichtermin)</a:t>
            </a:r>
            <a:endParaRPr lang="de-DE" sz="4800" dirty="0"/>
          </a:p>
          <a:p>
            <a:pPr lvl="0">
              <a:buFont typeface="Arial" panose="020B0604020202020204" pitchFamily="34" charset="0"/>
              <a:buChar char="•"/>
            </a:pPr>
            <a:r>
              <a:rPr lang="de-DE" sz="4800" dirty="0"/>
              <a:t>Alle Konferenzen sind Einladungstermine zur Konferenz. Diese Termine sind bitte freizuhalten.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de-DE" sz="4800" dirty="0"/>
              <a:t>Zu Fachkonferenzen ist zu beachten, dass zu diesen von der Fachleitung eingeladen wird.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de-DE" sz="4800" dirty="0"/>
              <a:t>Klassenkonferenzen und Fachkonferenzen können um 13.30 Uhr beginnen.</a:t>
            </a:r>
          </a:p>
          <a:p>
            <a:endParaRPr lang="de-DE" sz="4800" b="1" dirty="0"/>
          </a:p>
          <a:p>
            <a:r>
              <a:rPr lang="de-DE" sz="4800" b="1" dirty="0"/>
              <a:t>Änderungs- oder Ergänzungswünsche zu Terminen? Dann bitte Notiz dazu im Schulleitungsfach abgeben. Danke.</a:t>
            </a:r>
            <a:endParaRPr lang="de-DE" sz="4800" dirty="0"/>
          </a:p>
          <a:p>
            <a:r>
              <a:rPr lang="de-DE" sz="4800" b="1" dirty="0"/>
              <a:t> </a:t>
            </a:r>
          </a:p>
          <a:p>
            <a:r>
              <a:rPr lang="de-DE" sz="4800" b="1" u="sng" dirty="0"/>
              <a:t>Schulinterne Mitteilungen</a:t>
            </a:r>
            <a:endParaRPr lang="de-DE" sz="4800" dirty="0"/>
          </a:p>
          <a:p>
            <a:pPr>
              <a:buFont typeface="Arial" panose="020B0604020202020204" pitchFamily="34" charset="0"/>
              <a:buChar char="•"/>
            </a:pPr>
            <a:r>
              <a:rPr lang="de-DE" sz="4800" dirty="0"/>
              <a:t>Der vorgelegte Terminplan ist verbindlich. Terminverschiebungen und Ergänzungen können jederzeit notwendig werden.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de-DE" sz="4800" dirty="0"/>
              <a:t>Aus dienstlichen Gründen oder bei Beratungsbedarf können Klassen-, Jahrgangs-, Fach- und weitere Gesamtkonferenztermine festgelegt werden.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de-DE" sz="4800" dirty="0"/>
              <a:t>Bitte die SL-Mitteilungen/ Aushänge/ aktualisierten Schuljahresplan beachten.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de-DE" sz="4800" dirty="0"/>
              <a:t>Bitte die Zeiten für die Mittagspause und den Nachmittagsunterricht beachten.</a:t>
            </a:r>
          </a:p>
          <a:p>
            <a:r>
              <a:rPr lang="de-DE" sz="4800" dirty="0"/>
              <a:t> </a:t>
            </a:r>
          </a:p>
          <a:p>
            <a:endParaRPr lang="de-DE" b="1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2452F-6391-4B13-B06B-757D912E2519}" type="datetime1">
              <a:rPr lang="de-DE" smtClean="0"/>
              <a:t>06.08.2026</a:t>
            </a:fld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2</a:t>
            </a:fld>
            <a:endParaRPr lang="de-DE" dirty="0"/>
          </a:p>
        </p:txBody>
      </p:sp>
      <p:sp>
        <p:nvSpPr>
          <p:cNvPr id="9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859967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2B9F6-3F10-4DEB-A78F-C201D42129CA}" type="datetime1">
              <a:rPr lang="de-DE" smtClean="0"/>
              <a:t>06.08.2026</a:t>
            </a:fld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3</a:t>
            </a:fld>
            <a:endParaRPr lang="de-DE"/>
          </a:p>
        </p:txBody>
      </p:sp>
      <p:graphicFrame>
        <p:nvGraphicFramePr>
          <p:cNvPr id="7" name="Tabel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0612446"/>
              </p:ext>
            </p:extLst>
          </p:nvPr>
        </p:nvGraphicFramePr>
        <p:xfrm>
          <a:off x="864656" y="764704"/>
          <a:ext cx="7560840" cy="453650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66070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875800">
                <a:tc>
                  <a:txBody>
                    <a:bodyPr/>
                    <a:lstStyle/>
                    <a:p>
                      <a:r>
                        <a:rPr lang="de-DE" sz="1200" dirty="0"/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03.08. – 07.08.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05.08. –</a:t>
                      </a:r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de-DE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08.00 bis</a:t>
                      </a:r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de-DE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12.15 Uhr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Nachprüfungen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(Leitung: Herr Henge)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06.08. – 09.00 Uhr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Planungstreffen neue 5. Hauptschulklassen und der H6c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(Ansprechpartnerin: Frau Neuhaus)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07.08. – 09.00 Uhr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Gesamtkonferenz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(Leitung: Herr Henge</a:t>
                      </a:r>
                      <a:r>
                        <a:rPr lang="de-DE" sz="12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de-DE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b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07.08. im Anschluss an die Gesamtkonferenz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SE-Konferenz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(Ansprechpartnerin:</a:t>
                      </a:r>
                      <a:r>
                        <a:rPr lang="de-DE" sz="120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Frau Neuhaus)</a:t>
                      </a:r>
                      <a:endParaRPr lang="de-DE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de-DE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8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3358067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6429604"/>
              </p:ext>
            </p:extLst>
          </p:nvPr>
        </p:nvGraphicFramePr>
        <p:xfrm>
          <a:off x="792770" y="260649"/>
          <a:ext cx="7560840" cy="54006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32980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4867620">
                <a:tc>
                  <a:txBody>
                    <a:bodyPr/>
                    <a:lstStyle/>
                    <a:p>
                      <a:r>
                        <a:rPr lang="de-DE" sz="1200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10.08. – 14.08.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10.08. 1. Schultag 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Klassenlehrerunterricht H/R6 – H9/R10  und Standort </a:t>
                      </a:r>
                      <a:r>
                        <a:rPr lang="de-DE" sz="12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Tüga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von der 1. – 4. Stunde</a:t>
                      </a: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5. Stunde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Fachkonferenz: Deutsch</a:t>
                      </a: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6. Stunde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Fachkonferenz: Mathematik</a:t>
                      </a: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7. Stunde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Fachkonferenz: Englisch </a:t>
                      </a: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8. Stunde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Fachkonferenz: Arbeitslehre / 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Berufsorientierung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11.08. – 10.00 Uhr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Einschulung H5/R5/H10 in der Sporthalle (Leitung: Herr Henge)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11.08. 2. Schultag Klassenlehrerunterricht H/R6 – H9/R10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von der 1. – 4. Stunde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5. Stunde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Fachkonferenzen Französisch und IT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6. Stunde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Fachkonferenzen Physik, Chemie und Kunst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7. Stunde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Fachkonferenz Biologie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8. Stunde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Fachkonferenz GL (Erdkunde/PoWi/Geschichte)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11.08. – 13.30 Uhr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Treffen Multiprofessionelles Team (Ansprechpartnerin: Frau Neuhaus)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12.08. – 14.08. Klassenlehrerunterricht für R5/H5 und die Klasse H10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                           Unterricht nach Plan für H/R 6 – H9/R10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bis 14.08.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Abgabe der aktualisierten Klassenlisten im Sekretariat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de-DE" sz="12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F286-2964-4918-86A6-9E90DBB3D41F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4</a:t>
            </a:fld>
            <a:endParaRPr lang="de-DE"/>
          </a:p>
        </p:txBody>
      </p:sp>
      <p:sp>
        <p:nvSpPr>
          <p:cNvPr id="8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2171901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4793227"/>
              </p:ext>
            </p:extLst>
          </p:nvPr>
        </p:nvGraphicFramePr>
        <p:xfrm>
          <a:off x="755576" y="548680"/>
          <a:ext cx="7560840" cy="469086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17.08. – 21.08.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ab dem 17.08. 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Unterricht nach Plan für alle Klassen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17.08. – 21.08. </a:t>
                      </a:r>
                      <a:r>
                        <a:rPr lang="de-DE" sz="12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Beginn der Hausaufgabenbetreuung sowie der 1. Schnupperwoche AG-Angebote</a:t>
                      </a: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17.08. – 13.30 Uhr</a:t>
                      </a:r>
                      <a:r>
                        <a:rPr lang="de-DE" sz="12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Fachkonferenz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Religion/Ethik</a:t>
                      </a:r>
                    </a:p>
                    <a:p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               </a:t>
                      </a:r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14.00 Uhr 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Fachkonferenz Sport</a:t>
                      </a:r>
                    </a:p>
                    <a:p>
                      <a:endParaRPr lang="de-DE" sz="12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17.08. – 14.00 Uhr 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Sitzung des Krisenteams</a:t>
                      </a:r>
                    </a:p>
                    <a:p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               </a:t>
                      </a:r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14.30 Uhr 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Sitzung des Schutzkonzept-Teams</a:t>
                      </a:r>
                    </a:p>
                    <a:p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(Leitung: Herr Henge)</a:t>
                      </a:r>
                    </a:p>
                    <a:p>
                      <a:endParaRPr lang="de-DE" sz="12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18.08. Foto Raabe</a:t>
                      </a:r>
                    </a:p>
                    <a:p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(Ansprechpartnerin: Frau M. Huhn)</a:t>
                      </a:r>
                    </a:p>
                    <a:p>
                      <a:endParaRPr lang="de-DE" sz="12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F286-2964-4918-86A6-9E90DBB3D41F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5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7077208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2555828"/>
              </p:ext>
            </p:extLst>
          </p:nvPr>
        </p:nvGraphicFramePr>
        <p:xfrm>
          <a:off x="468734" y="476672"/>
          <a:ext cx="8208911" cy="395934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59981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798142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55078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24.08. – 28.08.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baseline="0" dirty="0"/>
                        <a:t>24.08. .28.08</a:t>
                      </a:r>
                      <a:r>
                        <a:rPr lang="de-DE" sz="1200" b="0" baseline="0" dirty="0"/>
                        <a:t>. 2. Schnupperwoche Ganztagsangebote</a:t>
                      </a:r>
                      <a:endParaRPr lang="de-DE" sz="1200" baseline="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aseline="0" dirty="0"/>
                        <a:t>(Ansprechpartner: Frau M. Huhn/Herr Ortloff)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24.08. – 28.08.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Elternabende H5/R5 bis H9 und H10/R10 mit Wahl</a:t>
                      </a:r>
                      <a:r>
                        <a:rPr lang="de-DE" sz="12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der Klassenelternbeiräte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(s. Aushang)</a:t>
                      </a: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24.08.  – 14:00</a:t>
                      </a:r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Uhr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LMF-Konferenz (Leitung: Herr Henge)</a:t>
                      </a: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25.09. – 13.30 Uhr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Treffen der THA mit der Schulleitung (Ansprechpartnerin: Frau Neuhaus)</a:t>
                      </a: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bis 28.08.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Wahl der Klassensprecherinnen und Klassensprecher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(Je Fach 1 weitere Fachkonferenz bis Weihnachten. Die Fachsprecherinnen und Fachsprecher teilen die Termine der Schulleitung bis zum 28.08. mit.)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F286-2964-4918-86A6-9E90DBB3D41F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6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1100875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2B9F6-3F10-4DEB-A78F-C201D42129CA}" type="datetime1">
              <a:rPr lang="de-DE" smtClean="0"/>
              <a:t>06.08.2026</a:t>
            </a:fld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7</a:t>
            </a:fld>
            <a:endParaRPr lang="de-DE"/>
          </a:p>
        </p:txBody>
      </p:sp>
      <p:graphicFrame>
        <p:nvGraphicFramePr>
          <p:cNvPr id="7" name="Tabel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031353"/>
              </p:ext>
            </p:extLst>
          </p:nvPr>
        </p:nvGraphicFramePr>
        <p:xfrm>
          <a:off x="468734" y="548680"/>
          <a:ext cx="8208911" cy="450798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59981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798142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55078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31.08. – 04.09.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31.08. Beginn der verbindlichen Ganztagsangebote und der Förderkurse</a:t>
                      </a: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31.08. BIZ PUSCH 8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Gasche)</a:t>
                      </a: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31.08. – 13.30 Uhr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SE-Konferenz (Leitung: Frau Neuhaus)</a:t>
                      </a: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31.08. – 14.00</a:t>
                      </a:r>
                      <a:r>
                        <a:rPr lang="de-DE" sz="12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Uhr</a:t>
                      </a:r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Treffen</a:t>
                      </a:r>
                      <a:r>
                        <a:rPr lang="de-DE" sz="12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zur </a:t>
                      </a: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Vorbereitung des Tages</a:t>
                      </a:r>
                      <a:r>
                        <a:rPr lang="de-DE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der offenen Tür </a:t>
                      </a:r>
                    </a:p>
                    <a:p>
                      <a:r>
                        <a:rPr lang="de-DE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(Leitung: Herr Henge)</a:t>
                      </a:r>
                    </a:p>
                    <a:p>
                      <a:endParaRPr lang="de-DE" sz="12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31.08. – 14.00 Uhr 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dienstverpflichtende (online) Willkommensveranstaltung für </a:t>
                      </a:r>
                      <a:r>
                        <a:rPr lang="de-DE" sz="1200" b="1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neue</a:t>
                      </a: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Lehrkräfte,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UBUS-Fachkräfte und TVH-Kräfte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(durchgeführt vom SSA)</a:t>
                      </a:r>
                    </a:p>
                    <a:p>
                      <a:endParaRPr lang="de-DE" sz="12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bis 04.09.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Wahl der SV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Glücklich)</a:t>
                      </a: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8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4120864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9385653"/>
              </p:ext>
            </p:extLst>
          </p:nvPr>
        </p:nvGraphicFramePr>
        <p:xfrm>
          <a:off x="827584" y="476672"/>
          <a:ext cx="7560840" cy="417646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84576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60765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568810">
                <a:tc>
                  <a:txBody>
                    <a:bodyPr/>
                    <a:lstStyle/>
                    <a:p>
                      <a:r>
                        <a:rPr lang="de-DE" sz="1200" dirty="0"/>
                        <a:t>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07.09. – 11.09.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07.09. – 13.30 Uhr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Treffen der Arbeitsgruppe Abschlussfeier 2027 - Schifffahrt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(Leitung: Herr Henge)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11.09. – 14.00 Uhr</a:t>
                      </a:r>
                    </a:p>
                    <a:p>
                      <a:r>
                        <a:rPr lang="de-DE" sz="1200" kern="1200" baseline="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LiV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-Treffen im Büro des Schulleiters</a:t>
                      </a:r>
                    </a:p>
                    <a:p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(Leitung: Herr Henge)</a:t>
                      </a:r>
                    </a:p>
                    <a:p>
                      <a:endParaRPr lang="de-DE" sz="12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Wahl der Schulkonferenz 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in der 2. Gesamtkonferenz nach den Herbstferien</a:t>
                      </a:r>
                    </a:p>
                    <a:p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Henge)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F286-2964-4918-86A6-9E90DBB3D41F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8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1082959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304780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14.09. – 18.09.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14.09. – 14.00 Uhr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Dienstbesprechung Projekt- und Präsentationsprüfungen H9 und H/R10 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(Leitung: Herr Henge)</a:t>
                      </a: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14.09. – 14.00 bis ca. 17.00 Uhr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Fortbildung Fachbereich Deutsch: „Mittelstufe schreibt“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(Absprechpartner: Herr Vogt)</a:t>
                      </a: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endParaRPr lang="de-DE" sz="120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9F286-2964-4918-86A6-9E90DBB3D41F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9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4000436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108479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21.09. – 25.09.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9B3D4-D2A1-40D9-8340-C219B1508A58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10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2348913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9332712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40.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28.09. – 02.10.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bis 02.10. </a:t>
                      </a:r>
                      <a:r>
                        <a:rPr lang="de-DE" sz="12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Zusendung der aktualisierten Fachcurricula an die Schulleitung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02.10.</a:t>
                      </a:r>
                      <a:r>
                        <a:rPr lang="de-DE" sz="12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– letzter Schultag vor den Herbstferien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Unterrichtsende nach der 3. Stunde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7301E-88FF-4188-9885-F800F70C5369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11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33153396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2382368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41/24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05.10. – 16.10.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Herbstferien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vom 05.10.2025</a:t>
                      </a:r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– 16.10.2025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lvl="0"/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Erste Woche: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Herr Henge, Frau M. Huhn, Frau Neuhaus, Herr Gasche, </a:t>
                      </a:r>
                    </a:p>
                    <a:p>
                      <a:pPr lvl="0"/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Herr Ortloff</a:t>
                      </a:r>
                    </a:p>
                    <a:p>
                      <a:pPr lvl="0"/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Zweite Woche: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Herr Henge, Frau M. Huhn, Frau Neuhaus, Herr Gasche,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Herr Ortloff</a:t>
                      </a: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739D5-DEF7-4A2A-B816-E3215091E7B7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12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35721265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162908"/>
              </p:ext>
            </p:extLst>
          </p:nvPr>
        </p:nvGraphicFramePr>
        <p:xfrm>
          <a:off x="827584" y="476672"/>
          <a:ext cx="7560840" cy="560526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43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19.10. – 23.10.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19.10. – 14.00 Uhr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Gesamtkonferenz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(Leitung: Herr Henge)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20./ 21.10. KomPo-7 Realschule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Gasche)</a:t>
                      </a: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21.10. – 12.30 Uhr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Verleihung </a:t>
                      </a:r>
                      <a:r>
                        <a:rPr lang="de-DE" sz="12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OloV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Gütesiegel in Oberursel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Gasche)</a:t>
                      </a: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22.10. BIZ H8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Gasche)</a:t>
                      </a: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23.10. BIZ H8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Gasche)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22./23.10. KomPo-7 Hauptschule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Gasche)</a:t>
                      </a: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28600" indent="-228600">
                        <a:buAutoNum type="arabicPeriod"/>
                      </a:pP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None/>
                      </a:pPr>
                      <a:endParaRPr lang="de-DE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B7A30-BACE-4C11-9D0E-9DE092B5A7AB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13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10072010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8974914"/>
              </p:ext>
            </p:extLst>
          </p:nvPr>
        </p:nvGraphicFramePr>
        <p:xfrm>
          <a:off x="827584" y="476672"/>
          <a:ext cx="7560840" cy="475252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458508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4294020">
                <a:tc>
                  <a:txBody>
                    <a:bodyPr/>
                    <a:lstStyle/>
                    <a:p>
                      <a:r>
                        <a:rPr lang="de-DE" sz="1200" dirty="0"/>
                        <a:t>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26.10. – 30.10.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26.10.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Abgabe der Themenvorschläge H10/R10 im Sekretariat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26.10.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Abgabe der Themenvorschläge Projektprüfung H9 im Sekretariat 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26.10. – 13:30 Uhr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SE-Konferenz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(Leitung: Frau Neuhaus)</a:t>
                      </a: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27.10. BIZ R9</a:t>
                      </a:r>
                    </a:p>
                    <a:p>
                      <a:pPr marL="0" indent="0">
                        <a:buNone/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Gasche)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27.10. – 13:30 Uhr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Treffen multiprofessionelles Team (Ansprechpartnerin: Frau Neuhaus)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28.10. BIZ R9</a:t>
                      </a:r>
                    </a:p>
                    <a:p>
                      <a:pPr marL="0" indent="0">
                        <a:buNone/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Gasche)</a:t>
                      </a:r>
                    </a:p>
                    <a:p>
                      <a:pPr marL="0" indent="0">
                        <a:buNone/>
                      </a:pP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29.10. BIZ R9</a:t>
                      </a:r>
                    </a:p>
                    <a:p>
                      <a:pPr marL="0" indent="0">
                        <a:buNone/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Gasche)</a:t>
                      </a:r>
                    </a:p>
                    <a:p>
                      <a:pPr marL="0" indent="0">
                        <a:buNone/>
                      </a:pP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29.10.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Staatsexamensprüfung Frau </a:t>
                      </a:r>
                      <a:r>
                        <a:rPr lang="de-DE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Sorochynska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None/>
                      </a:pP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30.10. BIZ R9</a:t>
                      </a:r>
                    </a:p>
                    <a:p>
                      <a:pPr marL="0" indent="0">
                        <a:buNone/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Gasche)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43FC3-00AC-48AD-BA53-86F1F66B731A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14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41096458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784446"/>
              </p:ext>
            </p:extLst>
          </p:nvPr>
        </p:nvGraphicFramePr>
        <p:xfrm>
          <a:off x="827584" y="476672"/>
          <a:ext cx="7560840" cy="432510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02.11. – 06.11.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02.11.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Genehmigung der Themenvorschläge H10/R10 durch die Schulleitung</a:t>
                      </a: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02.11.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Genehmigung der Themenvorschläge Projektprüfung H9 durch die Schulleitung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02.11. – 06.11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. Anmeldung Zentrale Lernstandserhebungen 2027 </a:t>
                      </a:r>
                      <a:r>
                        <a:rPr lang="de-DE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Jhrg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. 8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02.11. – 14.00 bis ca. </a:t>
                      </a:r>
                      <a:r>
                        <a:rPr lang="de-DE" sz="1200" b="1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16.30 </a:t>
                      </a: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Uhr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Fortbildung Fachbereich Deutsch: „Mittelstufe schreibt“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(Absprechpartner: Herr Vogt)</a:t>
                      </a: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C2F44-A651-495E-94F5-F6D02F96FC33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15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9977738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6975554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09.11. – 13.11.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09.11. – 8. Stunde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Beratungstermin Projektprüfung H9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A541E-C8DF-4931-9898-4EB2EB5C46A9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16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4280976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368256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16.11. – 20.11.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16.11</a:t>
                      </a: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. – 8. Stunde</a:t>
                      </a:r>
                      <a:r>
                        <a:rPr lang="de-DE" sz="12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</a:t>
                      </a:r>
                      <a:r>
                        <a:rPr lang="de-DE" sz="1200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Beratungstermin Präsentationsprüfung H10/R10</a:t>
                      </a:r>
                    </a:p>
                    <a:p>
                      <a:endParaRPr lang="de-DE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16.11. </a:t>
                      </a: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Staatsexamensprüfung Frau Dr. Rosbach</a:t>
                      </a:r>
                    </a:p>
                    <a:p>
                      <a:endParaRPr lang="de-DE" sz="1200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29419-425F-44CD-9DC2-52C527D51777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17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13254524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8680082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23.11. – 27.11.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23.11. – 8. Stunde</a:t>
                      </a:r>
                    </a:p>
                    <a:p>
                      <a:pPr marL="0" indent="0">
                        <a:buNone/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2. Beratungstermin Projektprüfung H9</a:t>
                      </a:r>
                    </a:p>
                    <a:p>
                      <a:pPr marL="0" indent="0">
                        <a:buNone/>
                      </a:pP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25.11.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Tag der offenen Tür am </a:t>
                      </a:r>
                      <a:r>
                        <a:rPr lang="de-DE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Sozialpäd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. Ausbildungszentrum der Eugen-Kaiser-Schule Hanau</a:t>
                      </a:r>
                    </a:p>
                    <a:p>
                      <a:pPr marL="0" indent="0">
                        <a:buNone/>
                      </a:pP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Gasche)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27.11.</a:t>
                      </a:r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15.00 bis 18.00 Uhr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Tag der offenen Tür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27.11. 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Tag der offenen Tür an der Eugen-Kaiser-Schule Hanau</a:t>
                      </a:r>
                    </a:p>
                    <a:p>
                      <a:endParaRPr lang="de-DE" sz="1200" b="0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0E18-B572-406C-B41F-799D69FBF1ED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18</a:t>
            </a:fld>
            <a:endParaRPr lang="de-DE"/>
          </a:p>
        </p:txBody>
      </p:sp>
      <p:sp>
        <p:nvSpPr>
          <p:cNvPr id="8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22463815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121414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30.11. – 04.12.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30.11. 8. Stunde </a:t>
                      </a:r>
                      <a:r>
                        <a:rPr lang="de-DE" sz="12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. Beratungstermin Präsentationsprüfung H9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01.12. – 13:30 Uhr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Treffen multiprofessionelles Team (Ansprechpartnerin: Frau Neuhaus)</a:t>
                      </a: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02.12.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Staatsexamensprüfung Herr Ayaz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04.12.</a:t>
                      </a:r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Weihnachtsfeier des Kollegiums</a:t>
                      </a: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3FE92-FBEA-43BA-850F-C2A236BAF636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19</a:t>
            </a:fld>
            <a:endParaRPr lang="de-DE"/>
          </a:p>
        </p:txBody>
      </p:sp>
      <p:sp>
        <p:nvSpPr>
          <p:cNvPr id="8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22358128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837485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07.12. – 11.12.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07.12. – 11.12.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Durchführung Projektprüfungen H9 (1. – 5. Stunde)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(Leitung: Herr Henge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07.12. – 8 Stunde </a:t>
                      </a:r>
                    </a:p>
                    <a:p>
                      <a:r>
                        <a:rPr lang="de-DE" sz="12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2.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Beratungstermin Präsentationsprüfung H10/R10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08.12.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Vorstellung der Bundespolizei in R10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(Ansprechpartner: Herr Gasche)</a:t>
                      </a: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12.12.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letzter Termin für schriftliche Arbeiten in Jg. H/R 5 – H10/R10</a:t>
                      </a: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3FE92-FBEA-43BA-850F-C2A236BAF636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20</a:t>
            </a:fld>
            <a:endParaRPr lang="de-DE"/>
          </a:p>
        </p:txBody>
      </p:sp>
      <p:sp>
        <p:nvSpPr>
          <p:cNvPr id="8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27252576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5073775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51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14.12. – 18.12.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14.12. – 16.12.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Präsentation der Projektprüfungen H9 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(Leitung: Herr Henge)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14.12. – 8. Stunde </a:t>
                      </a:r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de-DE" sz="12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. Beratungstermin Präsentationsprüfung H10/R10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14.12. – 18.12.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Eingabe der Noten für H/R5 – H/R10 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(Ansprechpartnerin: Frau M. Huhn)</a:t>
                      </a: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18.12.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Abgabe der Hausarbeiten H/R 10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D0ED2-9D68-4CC9-A650-B7D60B006EC7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21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19091866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674780"/>
              </p:ext>
            </p:extLst>
          </p:nvPr>
        </p:nvGraphicFramePr>
        <p:xfrm>
          <a:off x="827584" y="476672"/>
          <a:ext cx="7560840" cy="432510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21.12. – 25.12.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21.12. </a:t>
                      </a: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13:30 Uhr 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SE-Notenkonferenz / Förderplankonferenz (Leitung: Frau Neuhaus)</a:t>
                      </a:r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21.12.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letzter Termin Eingabe der Noten für Jahrgang H/R5 – H/R10 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Henge, Frau M. Huhn)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22.12.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Abgabe der Kopfnotenlisten im Sekretariat </a:t>
                      </a: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Weihnachtsferien</a:t>
                      </a: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23.12.2026 – 12.01.2027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Erste Woche: geschlossen</a:t>
                      </a:r>
                    </a:p>
                    <a:p>
                      <a:pPr lvl="0"/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Zweite Woche: geschlossen</a:t>
                      </a:r>
                    </a:p>
                    <a:p>
                      <a:pPr lvl="0"/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Dritte Woche: Herr Henge, Frau M. Huhn, Frau Neuhaus, Herr Gasche,</a:t>
                      </a:r>
                    </a:p>
                    <a:p>
                      <a:pPr lvl="0"/>
                      <a:r>
                        <a:rPr lang="de-DE" sz="12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Herr Ortloff</a:t>
                      </a: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4301-F9EA-445A-AFC0-D6E1344AA664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22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29748462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4855092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11.01. – 15.01.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Weihnachtsferien</a:t>
                      </a: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23.12.2026 – 12.01.2027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Erste Woche: geschlossen</a:t>
                      </a:r>
                    </a:p>
                    <a:p>
                      <a:pPr lvl="0"/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Zweite Woche: geschlossen</a:t>
                      </a:r>
                    </a:p>
                    <a:p>
                      <a:pPr lvl="0"/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Dritte Woche: Herr Henge, Frau M. Huhn, Frau Neuhaus, Herr Gasche,</a:t>
                      </a:r>
                    </a:p>
                    <a:p>
                      <a:pPr lvl="0"/>
                      <a:r>
                        <a:rPr lang="de-DE" sz="12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Herr Ortloff</a:t>
                      </a: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13.01. – 14.00 Uhr</a:t>
                      </a:r>
                      <a:endParaRPr lang="de-DE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Noten- und Förderplankonferenz H5 – H9 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(Leitung: Herr Henge)</a:t>
                      </a:r>
                    </a:p>
                    <a:p>
                      <a:endParaRPr lang="de-DE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D1169-8595-49F7-97BC-39445B6E4B47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23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239820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9175149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18.01. – 22.01.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18.01. – 14.00 Uhr </a:t>
                      </a: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Noten- und Förderplankonferenz R5-R10/H10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(Leitung: Herr Henge)</a:t>
                      </a:r>
                    </a:p>
                    <a:p>
                      <a:endParaRPr lang="de-DE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18.01.</a:t>
                      </a:r>
                      <a:r>
                        <a:rPr lang="de-DE" sz="12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– 20.01. </a:t>
                      </a:r>
                      <a:r>
                        <a:rPr lang="de-DE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Präsentationsprüfungen Klassen H/R10</a:t>
                      </a:r>
                      <a:endParaRPr lang="de-DE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18.01. – 29.01.</a:t>
                      </a:r>
                      <a:endParaRPr lang="de-DE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Betriebspraktikum Klassen H9/R9/H8/R8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Gasche)</a:t>
                      </a: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E55D6-32CA-45B5-A487-B2CBC16BC22F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24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4008322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767648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25.01. – 29.01.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29.01.</a:t>
                      </a: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Zeugnisausgabe (Unterrichtsende nach der 3. Stunde)</a:t>
                      </a: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endParaRPr lang="de-DE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29.01.</a:t>
                      </a: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letzter Schultag im ersten Schulhalbjahr - Abgabe der Klassenbücher im Sekretariat</a:t>
                      </a:r>
                    </a:p>
                    <a:p>
                      <a:endParaRPr lang="de-DE" sz="1200" b="1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rgbClr val="92D050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5F845-7D22-4A73-9155-4898F6E5E9EC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25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12903847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136451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01.02. – 05.02.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01.02. – 14.00 Uhr</a:t>
                      </a:r>
                      <a:r>
                        <a:rPr lang="de-DE" sz="12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Gesamtkonferenz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(Leitung: Herr Henge)</a:t>
                      </a:r>
                    </a:p>
                    <a:p>
                      <a:endParaRPr lang="de-DE" sz="1200" kern="1200" dirty="0">
                        <a:solidFill>
                          <a:srgbClr val="92D050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05.02.</a:t>
                      </a:r>
                      <a:r>
                        <a:rPr lang="de-DE" sz="12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16.00 Uhr – 19.00 Uhr </a:t>
                      </a:r>
                    </a:p>
                    <a:p>
                      <a:r>
                        <a:rPr lang="de-DE" sz="12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Elternsprechtag (Ansprechpartner: Herr Henge)</a:t>
                      </a:r>
                      <a:endParaRPr lang="de-DE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D18A1-2008-42F5-9123-24099FE4E51C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26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8697326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376921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08.02. – 12.02.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08.02. Rosenmontag (beweglicher Ferientag)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09.02. Faschingsdienstag (beweglicher Ferientag)</a:t>
                      </a:r>
                    </a:p>
                    <a:p>
                      <a:pPr marL="0" indent="0">
                        <a:buNone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None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10.02.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Aschermittwoch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Unterricht nach Plan</a:t>
                      </a:r>
                    </a:p>
                    <a:p>
                      <a:pPr marL="0" indent="0">
                        <a:buNone/>
                      </a:pP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None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08.02. – 09.03.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Ramadan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CD79D-CD94-4DC1-B4CB-6BC0BD786550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27</a:t>
            </a:fld>
            <a:endParaRPr lang="de-DE"/>
          </a:p>
        </p:txBody>
      </p:sp>
      <p:sp>
        <p:nvSpPr>
          <p:cNvPr id="8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36080750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000175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15.02. – 19.02.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08.02. – 09.03.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Ramadan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15.02. – 12.03. </a:t>
                      </a:r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Testzeitraum Lernstandserhebungen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(Korrektur und Ergebniseingabe bis zum 12.03. in das </a:t>
                      </a:r>
                      <a:r>
                        <a:rPr lang="de-DE" sz="12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Lernstandsportal</a:t>
                      </a:r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15.02. – 14.00 Uhr </a:t>
                      </a: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Konferenz Abschluss 2027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(Leitung: Frau M. Huhn)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996DC-0DEB-449A-BB33-BD844D448E2B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28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37824027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3326770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22.02. – 26.02.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08.02. – 09.03.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Ramadan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15.02. – 12.03. </a:t>
                      </a:r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Testzeitraum Lernstandserhebungen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(Korrektur und Ergebniseingabe bis zum 12.03. in das </a:t>
                      </a:r>
                      <a:r>
                        <a:rPr lang="de-DE" sz="12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Lernstandsportal</a:t>
                      </a:r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26.02.</a:t>
                      </a:r>
                      <a:r>
                        <a:rPr lang="de-DE" sz="12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Anmeldeschluss BG/</a:t>
                      </a:r>
                      <a:r>
                        <a:rPr lang="de-DE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Gym</a:t>
                      </a: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. Klassen R10/H10</a:t>
                      </a:r>
                      <a:endParaRPr lang="de-DE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F7F24-95BE-45A1-A6AB-D5ECD5365F5D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29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36237721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3169148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01.03. – 05.03.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08.02. – 09.03.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Ramadan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15.02. – 12.03. </a:t>
                      </a:r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Testzeitraum Lernstandserhebungen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(Korrektur und Ergebniseingabe bis zum 12.03. in das </a:t>
                      </a:r>
                      <a:r>
                        <a:rPr lang="de-DE" sz="12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Lernstandsportal</a:t>
                      </a:r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endParaRPr lang="de-DE" sz="1200" b="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0DAEF-CA07-4367-AE6E-191C1322EA49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30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21231106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269924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08.03. – 12.03.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08.02. – 09.03.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Ramadan</a:t>
                      </a:r>
                    </a:p>
                    <a:p>
                      <a:endParaRPr lang="de-DE" sz="12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08.03. – 13:30 Uhr </a:t>
                      </a:r>
                      <a:r>
                        <a:rPr lang="de-DE" sz="12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SE Konferenz </a:t>
                      </a:r>
                    </a:p>
                    <a:p>
                      <a:r>
                        <a:rPr lang="de-DE" sz="12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(Ansprechpartnerin: Frau Neuhaus)</a:t>
                      </a:r>
                      <a:endParaRPr lang="de-DE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15.02. – 12.03. </a:t>
                      </a:r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Testzeitraum Lernstandserhebungen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(Korrektur und Ergebniseingabe bis zum 12.03. in das </a:t>
                      </a:r>
                      <a:r>
                        <a:rPr lang="de-DE" sz="12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Lernstandsportal</a:t>
                      </a:r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09.03. –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Fest des Fastenbrechens</a:t>
                      </a: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11.03. </a:t>
                      </a:r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Berufsmesse am Schulzentrum</a:t>
                      </a:r>
                      <a:r>
                        <a:rPr lang="de-DE" sz="12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Klassen</a:t>
                      </a:r>
                    </a:p>
                    <a:p>
                      <a:r>
                        <a:rPr lang="de-DE" sz="12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Gasche)  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4B46F-9195-483B-81CE-8BE4551FDBBB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31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2906429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145855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15.03. – 19.03.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31.03. </a:t>
                      </a:r>
                      <a:r>
                        <a:rPr lang="de-DE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Anmeldeschluss Fachoberschule H10/R10 </a:t>
                      </a:r>
                    </a:p>
                    <a:p>
                      <a:r>
                        <a:rPr lang="de-DE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Abgabe der Bewerbungsunterlagen spätestens am </a:t>
                      </a:r>
                      <a:r>
                        <a:rPr lang="de-DE" sz="12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19.03. </a:t>
                      </a:r>
                      <a:r>
                        <a:rPr lang="de-DE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der Schule</a:t>
                      </a:r>
                    </a:p>
                    <a:p>
                      <a:endParaRPr lang="de-DE" sz="12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31.03. </a:t>
                      </a:r>
                      <a:r>
                        <a:rPr lang="de-DE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Anmeldeschluss H10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Abgabe der Bewerbungsunterlagen spätestens am </a:t>
                      </a:r>
                      <a:r>
                        <a:rPr lang="de-DE" sz="12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19.03. </a:t>
                      </a:r>
                      <a:r>
                        <a:rPr lang="de-DE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der Schule</a:t>
                      </a:r>
                    </a:p>
                    <a:p>
                      <a:r>
                        <a:rPr lang="de-DE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</a:t>
                      </a:r>
                    </a:p>
                    <a:p>
                      <a:r>
                        <a:rPr lang="de-DE" sz="12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31.03.</a:t>
                      </a:r>
                      <a:r>
                        <a:rPr lang="de-DE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Anmeldeschluss 2-jährige Berufsfachschule H9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Abgabe der Bewerbungsunterlagen spätestens am </a:t>
                      </a:r>
                      <a:r>
                        <a:rPr lang="de-DE" sz="12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19.03. </a:t>
                      </a:r>
                      <a:r>
                        <a:rPr lang="de-DE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der Schule</a:t>
                      </a:r>
                    </a:p>
                    <a:p>
                      <a:endParaRPr lang="de-DE" sz="12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110F-BA9F-4EC0-98BF-C6695433EADE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32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36328076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5721880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12/13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22.03. – 02.04.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Osterferien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vom 22.03.2027</a:t>
                      </a:r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– 02.04.2027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lvl="0"/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Erste Woche: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Herr Henge, Frau M. Huhn, Frau Neuhaus, Herr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Gasche, </a:t>
                      </a:r>
                    </a:p>
                    <a:p>
                      <a:pPr lvl="0"/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Herr </a:t>
                      </a:r>
                      <a:r>
                        <a:rPr lang="de-DE" sz="1200" kern="1200" baseline="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Ortloff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lvl="0"/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Zweite Woche: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Herr Henge, Frau M. Huhn, Frau Neuhaus, Herr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Gasche, </a:t>
                      </a:r>
                    </a:p>
                    <a:p>
                      <a:pPr lvl="0"/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Herr </a:t>
                      </a:r>
                      <a:r>
                        <a:rPr lang="de-DE" sz="1200" kern="1200" baseline="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Ortloff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lvl="0"/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BA3E5-377B-4BC5-92AD-94AEEF37A99C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33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26976882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6106819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05.04. – 09.04.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79677-3528-4C99-9336-64AD2DC78161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34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3811567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4444599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12.04. – 16.04.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12.04. – 14.00 Uhr </a:t>
                      </a:r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Gesamtkonferenz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(Leitung: Herr Henge)</a:t>
                      </a:r>
                    </a:p>
                    <a:p>
                      <a:endParaRPr lang="de-DE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15.04. </a:t>
                      </a:r>
                      <a:r>
                        <a:rPr lang="de-DE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Anmeldeschluss Bildungsgänge zur </a:t>
                      </a:r>
                      <a:r>
                        <a:rPr lang="de-DE" sz="12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Berufsvorbereitung H9 (BÜA)</a:t>
                      </a:r>
                      <a:endParaRPr lang="de-DE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8701-9DAC-4CB0-8A15-6F1227465EF7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35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30034090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4937505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19.04. – 23.04.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19. – 23.04. Aktions- und Wanderwoche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22.04.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Boys &amp; Girls Day</a:t>
                      </a: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6C3E-308E-45A8-99EC-232B4260ED5C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36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27002886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116268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26.04. – 30.04.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743D2-1CAB-4934-AF6C-9C5967695A0D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37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10061493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0538134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03.05. – 07.05.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04.05.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Informationsabend H10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(Ansprechpartner: Herr Henge)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06.05. Christi Himmelfahrt (Feiertag)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07.05. beweglicher Ferientag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A346F-62C0-456E-9419-6A8FED0222E6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38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4439403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858436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10.05. – 14.05.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10.05. – 14.05.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ZAA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2027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14.05.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spätester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Termin für Mahnungen Jahrgang H5 – H8/ R5 – R9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14.05.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letzter Termin zur Abgabe von Anträgen auf freiwillige Wiederholung in Jahrgang 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H5 – H8/ R5 – R9</a:t>
                      </a: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B2F14-DBD0-4017-A6E7-8E0B8326FE6A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39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37097744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994541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17.05. – 21.05.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16.05. Opferfest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17.05. Pfingstmontag</a:t>
                      </a:r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(Feiertag)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20.05.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Abschlussreflexion </a:t>
                      </a:r>
                      <a:r>
                        <a:rPr lang="de-DE" sz="12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IamMINT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für H8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(Ansprechpartner: Herr Gasche)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F7C36-5ED2-4FF4-A8E6-92E381792250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40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22737624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4174477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24.05. – 28.05.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27</a:t>
                      </a: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.05. Fronleichnam (Feiertag)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28.05. beweglicher Ferientag</a:t>
                      </a: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CA2AB-F27B-434B-B610-B0BE97EF1588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41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28397887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694579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31.05. – 04.06.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31.05. 13.30 Uhr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SE-Notenkonferenz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(Ansprechpartnerin: Frau Neuhaus)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31.05. – 04.06.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Eingabe der Noten für H9/H10/R10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(Ansprechpartnerin: Frau M. Huhn)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01.06. – 03.06.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Nachprüfungen Zentrale</a:t>
                      </a:r>
                      <a:r>
                        <a:rPr lang="de-DE" sz="12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Abschlussarbeiten 2026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2B5E6-D741-41D3-954D-8343282647A9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42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19239774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6753405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07.06. – 11.06.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07.06. </a:t>
                      </a:r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Notenkonferenzen H9/H10/R10</a:t>
                      </a:r>
                    </a:p>
                    <a:p>
                      <a:r>
                        <a:rPr lang="de-DE" sz="12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(Leitung: Herr Henge)</a:t>
                      </a:r>
                      <a:endParaRPr lang="de-DE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08.06. </a:t>
                      </a:r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Bundesjugendspiele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(Ansprechpartner: Herr Volavsek)</a:t>
                      </a:r>
                    </a:p>
                    <a:p>
                      <a:endParaRPr lang="de-DE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07.06. – 11.06. </a:t>
                      </a:r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Eingabe der Noten für H/R5 – H8/R9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(Ansprechpartnerin: Frau M. Huhn)</a:t>
                      </a:r>
                    </a:p>
                    <a:p>
                      <a:endParaRPr lang="de-DE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11.06.</a:t>
                      </a:r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Fußball- und Basketballturnier der Abschlussklassen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(Ansprechpartner: Herr Volavsek)</a:t>
                      </a:r>
                    </a:p>
                    <a:p>
                      <a:endParaRPr lang="de-DE" sz="12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D1E9F-A6CE-41EF-8CD9-F7E2D336920E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43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33429112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4436975"/>
              </p:ext>
            </p:extLst>
          </p:nvPr>
        </p:nvGraphicFramePr>
        <p:xfrm>
          <a:off x="827584" y="476672"/>
          <a:ext cx="7560840" cy="39553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14.06. – 18.06.</a:t>
                      </a:r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14.06. – 11.45 Uhr 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Notenkonferenzen R/H5 – R9/H8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(Leitung: Herr Henge)</a:t>
                      </a: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16.06.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Generalprobe Abschlussfeier</a:t>
                      </a: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17.06. – 10.00 Uhr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Abschlussfeier H9/H10/R10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(Leitung: Herr Henge)</a:t>
                      </a: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17.06. – 18.30 Uhr 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Abschlussfeier auf dem Schiff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(Ansprechpartner: Herr Henge)</a:t>
                      </a: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E3BDB-4740-4172-9F5A-565C8A531D98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44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3127340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014538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de-DE" alt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5329750"/>
              </p:ext>
            </p:extLst>
          </p:nvPr>
        </p:nvGraphicFramePr>
        <p:xfrm>
          <a:off x="827584" y="476672"/>
          <a:ext cx="7560840" cy="578814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383076186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1818333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4030258443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r>
                        <a:rPr lang="de-DE" dirty="0"/>
                        <a:t>KW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Termine/ Konferenzen/ allgemeine</a:t>
                      </a:r>
                      <a:r>
                        <a:rPr lang="de-DE" baseline="0" dirty="0"/>
                        <a:t> Hinweise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09269"/>
                  </a:ext>
                </a:extLst>
              </a:tr>
              <a:tr h="3379287">
                <a:tc>
                  <a:txBody>
                    <a:bodyPr/>
                    <a:lstStyle/>
                    <a:p>
                      <a:r>
                        <a:rPr lang="de-DE" sz="12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21.06. – 25.06.</a:t>
                      </a:r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  <a:p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21.06.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Gesamtkonferenz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(Leitung: Herr Henge)</a:t>
                      </a: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21.-24.06. Projektwoche</a:t>
                      </a:r>
                    </a:p>
                    <a:p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(Ansprechpartner: Herr Henge)</a:t>
                      </a: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25.06.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Zeugnisausgabe in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der 3. Stunde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25.06.</a:t>
                      </a:r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Abgabe der Klassenbücher und Kurshefte im Sekretariat</a:t>
                      </a:r>
                    </a:p>
                    <a:p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21.06. – 25.06.</a:t>
                      </a:r>
                    </a:p>
                    <a:p>
                      <a:r>
                        <a:rPr lang="de-DE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Zusage über Aufnahme</a:t>
                      </a:r>
                      <a:r>
                        <a:rPr lang="de-DE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H10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Sommerferien</a:t>
                      </a:r>
                      <a:r>
                        <a:rPr lang="de-DE" sz="12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de-DE" sz="1200" b="1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28.06.2026 – 06.08.2026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de-DE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Erste Woche: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Herr Henge, Frau M. Huhn, Frau Neuhaus, Herr Gasche,</a:t>
                      </a:r>
                    </a:p>
                    <a:p>
                      <a:pPr lvl="0"/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Herr </a:t>
                      </a:r>
                      <a:r>
                        <a:rPr lang="de-DE" sz="12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Ortloff</a:t>
                      </a: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Zweite Woche: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geschlossen</a:t>
                      </a:r>
                    </a:p>
                    <a:p>
                      <a:pPr lvl="0"/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Dritte Woche: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geschlossen</a:t>
                      </a:r>
                    </a:p>
                    <a:p>
                      <a:pPr lvl="0"/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Vierte Woche: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geschlossen</a:t>
                      </a:r>
                    </a:p>
                    <a:p>
                      <a:pPr lvl="0"/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Fünfte Woche: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Herr Henge, Frau M. Huhn, Frau Neuhaus, Herr Gasche,</a:t>
                      </a:r>
                    </a:p>
                    <a:p>
                      <a:pPr lvl="0"/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Herr </a:t>
                      </a:r>
                      <a:r>
                        <a:rPr lang="de-DE" sz="12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Ortloff</a:t>
                      </a: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de-DE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Sechste Woche: </a:t>
                      </a:r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Herr Henge, Frau M. Huhn, Frau Neuhaus, Herr Gasche,</a:t>
                      </a:r>
                    </a:p>
                    <a:p>
                      <a:pPr lvl="0"/>
                      <a:r>
                        <a:rPr lang="de-DE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Herr </a:t>
                      </a:r>
                      <a:r>
                        <a:rPr lang="de-DE" sz="12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Ortloff</a:t>
                      </a:r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de-DE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6878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9249-EC7B-42EA-A677-78F08B097591}" type="datetime1">
              <a:rPr lang="de-DE" smtClean="0"/>
              <a:t>06.08.2026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2BD26-1FBF-4624-8317-48B8BEF731D7}" type="slidenum">
              <a:rPr lang="de-DE" smtClean="0"/>
              <a:t>45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de-DE" dirty="0"/>
              <a:t>Schuljahresplanung 2025/2026</a:t>
            </a:r>
          </a:p>
        </p:txBody>
      </p:sp>
    </p:spTree>
    <p:extLst>
      <p:ext uri="{BB962C8B-B14F-4D97-AF65-F5344CB8AC3E}">
        <p14:creationId xmlns:p14="http://schemas.microsoft.com/office/powerpoint/2010/main" val="3493631894"/>
      </p:ext>
    </p:extLst>
  </p:cSld>
  <p:clrMapOvr>
    <a:masterClrMapping/>
  </p:clrMapOvr>
</p:sld>
</file>

<file path=ppt/theme/theme1.xml><?xml version="1.0" encoding="utf-8"?>
<a:theme xmlns:a="http://schemas.openxmlformats.org/drawingml/2006/main" name="Rückblick">
  <a:themeElements>
    <a:clrScheme name="Rückblick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Rückblick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ückblick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2990</Words>
  <Application>Microsoft Office PowerPoint</Application>
  <PresentationFormat>Bildschirmpräsentation (4:3)</PresentationFormat>
  <Paragraphs>980</Paragraphs>
  <Slides>45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Rückblick</vt:lpstr>
      <vt:lpstr>SCHULJAHRESPLAN  2026/2027</vt:lpstr>
      <vt:lpstr>  Wöchentliche Termine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BeteiligungsHolding Hanau GmbH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Das freiwillige 10. Hauptschuljahr</dc:title>
  <dc:creator>Henge, Christian</dc:creator>
  <cp:lastModifiedBy>Judita</cp:lastModifiedBy>
  <cp:revision>539</cp:revision>
  <cp:lastPrinted>2025-08-14T12:46:22Z</cp:lastPrinted>
  <dcterms:created xsi:type="dcterms:W3CDTF">2014-03-11T15:01:48Z</dcterms:created>
  <dcterms:modified xsi:type="dcterms:W3CDTF">2026-08-06T08:03:48Z</dcterms:modified>
</cp:coreProperties>
</file>